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2" r:id="rId1"/>
  </p:sldMasterIdLst>
  <p:sldIdLst>
    <p:sldId id="311" r:id="rId2"/>
    <p:sldId id="279" r:id="rId3"/>
    <p:sldId id="304" r:id="rId4"/>
    <p:sldId id="305" r:id="rId5"/>
    <p:sldId id="273" r:id="rId6"/>
    <p:sldId id="278" r:id="rId7"/>
    <p:sldId id="282" r:id="rId8"/>
    <p:sldId id="306" r:id="rId9"/>
    <p:sldId id="307" r:id="rId10"/>
    <p:sldId id="287" r:id="rId11"/>
    <p:sldId id="284" r:id="rId12"/>
    <p:sldId id="310" r:id="rId13"/>
    <p:sldId id="308" r:id="rId14"/>
    <p:sldId id="309" r:id="rId15"/>
    <p:sldId id="293" r:id="rId16"/>
    <p:sldId id="294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471"/>
    <p:restoredTop sz="95204"/>
  </p:normalViewPr>
  <p:slideViewPr>
    <p:cSldViewPr snapToGrid="0">
      <p:cViewPr varScale="1">
        <p:scale>
          <a:sx n="96" d="100"/>
          <a:sy n="96" d="100"/>
        </p:scale>
        <p:origin x="37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D284A420-F50C-4C2C-B88E-E6F4EF504B6E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93A6D2E-5228-4998-9E24-EFCCA024675E}"/>
              </a:ext>
            </a:extLst>
          </p:cNvPr>
          <p:cNvSpPr/>
          <p:nvPr/>
        </p:nvSpPr>
        <p:spPr>
          <a:xfrm>
            <a:off x="0" y="-2"/>
            <a:ext cx="12188952" cy="3567547"/>
          </a:xfrm>
          <a:prstGeom prst="rect">
            <a:avLst/>
          </a:prstGeom>
          <a:ln>
            <a:noFill/>
          </a:ln>
          <a:effectLst>
            <a:outerShdw blurRad="228600" dist="152400" dir="5460000" sx="95000" sy="95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9D878C-9930-44AF-AE18-FCA0DAE10D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1802" y="852055"/>
            <a:ext cx="10380572" cy="2581463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82D608-1F8D-47BB-B595-43B7BEACA9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1802" y="3754582"/>
            <a:ext cx="10380572" cy="2244436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D3C1DA-DAC9-422B-9450-54A7E03B3D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1EE12-F28E-4B03-A404-A8FCAE0F6316}" type="datetime1">
              <a:rPr lang="en-US" smtClean="0"/>
              <a:t>12/1/22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39A2B9-3E23-4C08-A5CE-698861210A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12E61E-26F7-4369-8F2F-6D3CDF644D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ADB48DB-8E25-4F2F-8C02-5B793937255F}"/>
              </a:ext>
            </a:extLst>
          </p:cNvPr>
          <p:cNvCxnSpPr>
            <a:cxnSpLocks/>
          </p:cNvCxnSpPr>
          <p:nvPr/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32BA7E3-7313-49C8-A245-A85BDEB13EB3}"/>
              </a:ext>
            </a:extLst>
          </p:cNvPr>
          <p:cNvCxnSpPr>
            <a:cxnSpLocks/>
          </p:cNvCxnSpPr>
          <p:nvPr/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51389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F69F7-12D5-40F0-88F0-33D60AEB0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5BB511-E79D-41D8-AF91-14A5C803FC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705DFA-4DAF-4B30-8032-503081AEA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B8189-0D9C-48A6-9FA3-862227B094CE}" type="datetime1">
              <a:rPr lang="en-US" smtClean="0"/>
              <a:t>12/1/22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34FBF5-16C0-46A0-916A-4910C1B61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626EA6-7E48-454C-887A-0EF3356F9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3697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A312BAB-A07B-4FEA-8EB5-A7BD8B24C6D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245A432-7E52-48B5-A8BB-13EED592E35A}"/>
              </a:ext>
            </a:extLst>
          </p:cNvPr>
          <p:cNvSpPr/>
          <p:nvPr/>
        </p:nvSpPr>
        <p:spPr>
          <a:xfrm>
            <a:off x="7813964" y="0"/>
            <a:ext cx="4378036" cy="6858000"/>
          </a:xfrm>
          <a:prstGeom prst="rect">
            <a:avLst/>
          </a:prstGeom>
          <a:ln>
            <a:noFill/>
          </a:ln>
          <a:effectLst>
            <a:outerShdw blurRad="254000" dist="152400" dir="10680000" sx="95000" sy="95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56288B6-16BD-4DEE-9187-C78963ED1D8A}"/>
              </a:ext>
            </a:extLst>
          </p:cNvPr>
          <p:cNvCxnSpPr>
            <a:cxnSpLocks/>
          </p:cNvCxnSpPr>
          <p:nvPr/>
        </p:nvCxnSpPr>
        <p:spPr>
          <a:xfrm rot="16200000" flipH="1">
            <a:off x="10361537" y="120772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F9259F7B-ED77-4251-A424-93712C6F57A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139544" y="872836"/>
            <a:ext cx="2521527" cy="5119256"/>
          </a:xfrm>
        </p:spPr>
        <p:txBody>
          <a:bodyPr vert="eaVert"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295692-9BD0-4EB9-B344-9A6945DB0B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56746" y="872836"/>
            <a:ext cx="6634169" cy="511925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128527-7CED-4CF3-A260-649685D2E6D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9184" y="6236208"/>
            <a:ext cx="3037459" cy="365125"/>
          </a:xfrm>
        </p:spPr>
        <p:txBody>
          <a:bodyPr/>
          <a:lstStyle/>
          <a:p>
            <a:fld id="{26ADDCAE-6443-42C3-9C19-F95985500186}" type="datetime1">
              <a:rPr lang="en-US" smtClean="0"/>
              <a:t>12/1/22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517F65-E517-4B50-B559-FD7D59F3E8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9184" y="237744"/>
            <a:ext cx="3581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ED40B7-46EE-49D9-BE89-7E101F80A4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2840" y="237744"/>
            <a:ext cx="756746" cy="365760"/>
          </a:xfrm>
        </p:spPr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05031BF-2EA5-4128-B6AF-2D0F5A101095}"/>
              </a:ext>
            </a:extLst>
          </p:cNvPr>
          <p:cNvCxnSpPr>
            <a:cxnSpLocks/>
          </p:cNvCxnSpPr>
          <p:nvPr/>
        </p:nvCxnSpPr>
        <p:spPr>
          <a:xfrm rot="16200000" flipH="1">
            <a:off x="10361537" y="120772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00214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62CCA-8D32-44C3-809A-54D0245B8A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858982"/>
            <a:ext cx="10380573" cy="143227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689041-349C-49F8-B155-6F58628737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799" y="2750126"/>
            <a:ext cx="10381205" cy="32617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35E088-72B1-425B-B53B-81B1348261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62799E-EB8E-4038-8063-81BB57C732D4}" type="datetime1">
              <a:rPr lang="en-US" smtClean="0"/>
              <a:t>12/1/22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180451-8BF9-48B2-8E6A-9E15C83357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68196E-3A76-4417-BFD8-4400D16E0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8566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CFB183B-99B9-4420-AB2D-07056851052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6DF62B9-1876-4EEB-929D-B46F98265E34}"/>
              </a:ext>
            </a:extLst>
          </p:cNvPr>
          <p:cNvSpPr/>
          <p:nvPr/>
        </p:nvSpPr>
        <p:spPr>
          <a:xfrm>
            <a:off x="0" y="-2"/>
            <a:ext cx="12192000" cy="3862064"/>
          </a:xfrm>
          <a:prstGeom prst="rect">
            <a:avLst/>
          </a:prstGeom>
          <a:ln>
            <a:noFill/>
          </a:ln>
          <a:effectLst>
            <a:outerShdw blurRad="203200" dist="127000" dir="5460000" sx="96000" sy="96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5F0E4DD-839A-4BD2-B5FA-FF319E87D037}"/>
              </a:ext>
            </a:extLst>
          </p:cNvPr>
          <p:cNvCxnSpPr>
            <a:cxnSpLocks/>
          </p:cNvCxnSpPr>
          <p:nvPr/>
        </p:nvCxnSpPr>
        <p:spPr>
          <a:xfrm>
            <a:off x="11668155" y="852056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7692C2FB-E558-4132-AAF5-EFCED0144B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852056"/>
            <a:ext cx="10380572" cy="2576944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A20424-DA4E-467F-AC0A-D44192A54F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1797" y="4202832"/>
            <a:ext cx="10395116" cy="178926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B39F9C-ADA9-4225-9D74-193A8894ED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32481" y="6236208"/>
            <a:ext cx="3037459" cy="365125"/>
          </a:xfrm>
        </p:spPr>
        <p:txBody>
          <a:bodyPr/>
          <a:lstStyle/>
          <a:p>
            <a:fld id="{217A73C3-B243-44D3-809D-EF8FDFBD85D4}" type="datetime1">
              <a:rPr lang="en-US" smtClean="0"/>
              <a:t>12/1/22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057DEC-B96B-4D69-8B62-5156FDA6D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2481" y="237744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BF4AC1-9934-43DC-B9AC-322612A74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89782" y="237744"/>
            <a:ext cx="756746" cy="365760"/>
          </a:xfrm>
        </p:spPr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CBDA60A-39CD-41D4-8AE5-0FB7FD78559C}"/>
              </a:ext>
            </a:extLst>
          </p:cNvPr>
          <p:cNvCxnSpPr>
            <a:cxnSpLocks/>
          </p:cNvCxnSpPr>
          <p:nvPr/>
        </p:nvCxnSpPr>
        <p:spPr>
          <a:xfrm>
            <a:off x="11668155" y="852056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27426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1CAF84-4A19-4D9A-9B82-46BCBED4F7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858982"/>
            <a:ext cx="10380573" cy="143227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A373DD-26AC-4E69-A17C-538D9C7C68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1800" y="2833255"/>
            <a:ext cx="5045281" cy="31657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D30C23-A75F-45DF-BCCF-760C533AC7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7092" y="2833255"/>
            <a:ext cx="5045281" cy="31657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2C3974-73EC-4F1B-9E92-0E279ABEE5C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32481" y="6236208"/>
            <a:ext cx="3037459" cy="365125"/>
          </a:xfrm>
        </p:spPr>
        <p:txBody>
          <a:bodyPr/>
          <a:lstStyle/>
          <a:p>
            <a:fld id="{C9B6D3E3-28E2-4380-A113-67698215C5F8}" type="datetime1">
              <a:rPr lang="en-US" smtClean="0"/>
              <a:t>12/1/22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70B3F2-3F28-42A3-9701-A6F01F1B18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2481" y="237744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E7A2FC-50E7-4972-9F28-E3AC4EF93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89782" y="237744"/>
            <a:ext cx="756746" cy="365760"/>
          </a:xfrm>
        </p:spPr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0461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65F85-77E6-4F6D-9FFA-5D76201B1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2" y="872836"/>
            <a:ext cx="10380572" cy="14270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6C0DAE-58D1-45D9-9FC4-B0864E332C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1801" y="2713326"/>
            <a:ext cx="5023424" cy="823912"/>
          </a:xfrm>
        </p:spPr>
        <p:txBody>
          <a:bodyPr anchor="b">
            <a:normAutofit/>
          </a:bodyPr>
          <a:lstStyle>
            <a:lvl1pPr marL="0" indent="0">
              <a:buNone/>
              <a:defRPr sz="2400" b="0" i="1" u="none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1E63D7-9812-4EA1-A0A2-14D974311F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1801" y="3706091"/>
            <a:ext cx="5023424" cy="233449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C5055B-04A0-47D3-90ED-135025F857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94211" y="2713326"/>
            <a:ext cx="5048163" cy="823912"/>
          </a:xfrm>
        </p:spPr>
        <p:txBody>
          <a:bodyPr anchor="b">
            <a:normAutofit/>
          </a:bodyPr>
          <a:lstStyle>
            <a:lvl1pPr marL="0" indent="0">
              <a:buNone/>
              <a:defRPr sz="2400" b="0" i="1" u="none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8936E6E-8F64-49E6-B57C-86CF92D1689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94211" y="3706091"/>
            <a:ext cx="5048163" cy="233449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CFFBEAD-2827-40DA-8338-2D691325F1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32481" y="6236208"/>
            <a:ext cx="3037459" cy="365125"/>
          </a:xfrm>
        </p:spPr>
        <p:txBody>
          <a:bodyPr/>
          <a:lstStyle/>
          <a:p>
            <a:fld id="{A9EFCB61-04AD-47C9-BF79-2BD8B9CEC07A}" type="datetime1">
              <a:rPr lang="en-US" smtClean="0"/>
              <a:t>12/1/22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F34B88D-9C6E-4A88-985C-3ED5057A1F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2481" y="237744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80B6A32-2D15-425F-B6A9-146AFB5C1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89782" y="237744"/>
            <a:ext cx="756746" cy="365760"/>
          </a:xfrm>
        </p:spPr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4923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81B7C-9BD5-4CF8-BAEB-A6CB78DA2F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85F1D3-3353-4FC6-8854-51B0BFFD6D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35E0C-D585-492F-8146-7493F4086301}" type="datetime1">
              <a:rPr lang="en-US" smtClean="0"/>
              <a:t>12/1/22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226CE6-6BEB-46DB-BD4B-9B8AE89A1A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81BCCC-8B3F-40B3-91D5-52E53B2AA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8428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2C0FBB6-4CCA-4358-9DD5-CDF2173E63C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902559A-671A-4FDE-82C3-1CF8CFCF1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48390-48B5-49AB-B019-A7C8FB8C31F6}" type="datetime1">
              <a:rPr lang="en-US" smtClean="0"/>
              <a:t>12/1/22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8A14275-250D-437E-BAF1-5BB3CDE64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D93BDE-2A52-4AA7-B222-0F25570EB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E6B771E-DDF7-430C-9462-BA1D3742C84E}"/>
              </a:ext>
            </a:extLst>
          </p:cNvPr>
          <p:cNvCxnSpPr>
            <a:cxnSpLocks/>
          </p:cNvCxnSpPr>
          <p:nvPr/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88712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DF9A0B00-F6ED-4C3A-97DC-C2AF9D62EE8B}"/>
              </a:ext>
            </a:extLst>
          </p:cNvPr>
          <p:cNvSpPr/>
          <p:nvPr/>
        </p:nvSpPr>
        <p:spPr>
          <a:xfrm>
            <a:off x="79067" y="0"/>
            <a:ext cx="4998624" cy="6858000"/>
          </a:xfrm>
          <a:prstGeom prst="rect">
            <a:avLst/>
          </a:prstGeom>
          <a:ln>
            <a:noFill/>
          </a:ln>
          <a:effectLst>
            <a:outerShdw blurRad="228600" dist="114300" dir="21540000" sx="96000" sy="96000" algn="t" rotWithShape="0">
              <a:srgbClr val="000000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3" name="Rectangle 122">
            <a:extLst>
              <a:ext uri="{FF2B5EF4-FFF2-40B4-BE49-F238E27FC236}">
                <a16:creationId xmlns:a16="http://schemas.microsoft.com/office/drawing/2014/main" id="{3B025FD9-B9EF-4F5C-B67D-3485253B7A6A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7F545CD-A200-4C66-BF9A-9B839D0CE648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ln>
            <a:noFill/>
          </a:ln>
          <a:effectLst>
            <a:outerShdw blurRad="228600" dist="152400" dir="21540000" sx="96000" sy="96000" algn="t" rotWithShape="0">
              <a:srgbClr val="000000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110916-EEE9-418C-B24A-EC09A6D228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0537" y="872836"/>
            <a:ext cx="4560525" cy="2281050"/>
          </a:xfrm>
        </p:spPr>
        <p:txBody>
          <a:bodyPr anchor="b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C3A0F4-FD98-409E-B41A-5F4352C6A8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21781" y="872837"/>
            <a:ext cx="4520593" cy="5140036"/>
          </a:xfrm>
        </p:spPr>
        <p:txBody>
          <a:bodyPr>
            <a:normAutofit/>
          </a:bodyPr>
          <a:lstStyle>
            <a:lvl1pPr algn="l">
              <a:defRPr sz="2800"/>
            </a:lvl1pPr>
            <a:lvl2pPr algn="l">
              <a:defRPr sz="2400"/>
            </a:lvl2pPr>
            <a:lvl3pPr algn="l">
              <a:defRPr sz="2000"/>
            </a:lvl3pPr>
            <a:lvl4pPr algn="l">
              <a:defRPr sz="1800"/>
            </a:lvl4pPr>
            <a:lvl5pPr algn="l"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FABF6F-6E7C-4B3F-B205-09361DA589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70537" y="3442854"/>
            <a:ext cx="4560525" cy="2576945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25198D-8500-4277-AA5D-3C3D8FDDCF4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9184" y="6236208"/>
            <a:ext cx="3037459" cy="365125"/>
          </a:xfrm>
        </p:spPr>
        <p:txBody>
          <a:bodyPr/>
          <a:lstStyle/>
          <a:p>
            <a:fld id="{962E767E-8A14-4E70-91B9-2101CBC4D7BD}" type="datetime1">
              <a:rPr lang="en-US" smtClean="0"/>
              <a:t>12/1/22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8D219F-027A-4632-9FB0-BD098D569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9184" y="237744"/>
            <a:ext cx="3792532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30C82B-C7DC-434D-8768-DE9D117671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2840" y="237744"/>
            <a:ext cx="756746" cy="365760"/>
          </a:xfrm>
        </p:spPr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A8CCC603-9605-46C8-9034-8DAE6AC40DD9}"/>
              </a:ext>
            </a:extLst>
          </p:cNvPr>
          <p:cNvCxnSpPr>
            <a:cxnSpLocks/>
          </p:cNvCxnSpPr>
          <p:nvPr/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CBBF1D9-8F8F-45A3-BDB4-952D0FB20A4D}"/>
              </a:ext>
            </a:extLst>
          </p:cNvPr>
          <p:cNvCxnSpPr>
            <a:cxnSpLocks/>
          </p:cNvCxnSpPr>
          <p:nvPr/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52581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2" name="Rectangle 71">
            <a:extLst>
              <a:ext uri="{FF2B5EF4-FFF2-40B4-BE49-F238E27FC236}">
                <a16:creationId xmlns:a16="http://schemas.microsoft.com/office/drawing/2014/main" id="{CBEB8797-B080-41A6-B14E-8DC7F0F27E4E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0C6C7272-A552-46B3-992F-F5ADD5AA2443}"/>
              </a:ext>
            </a:extLst>
          </p:cNvPr>
          <p:cNvSpPr/>
          <p:nvPr/>
        </p:nvSpPr>
        <p:spPr>
          <a:xfrm>
            <a:off x="-1" y="0"/>
            <a:ext cx="6087677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28600" dist="152400" dir="21540000" sx="96000" sy="96000" algn="t" rotWithShape="0">
              <a:srgbClr val="000000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5F6AD1-1E6C-46AF-8431-6627180FFD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733" y="858981"/>
            <a:ext cx="4556749" cy="2281052"/>
          </a:xfrm>
        </p:spPr>
        <p:txBody>
          <a:bodyPr anchor="b"/>
          <a:lstStyle>
            <a:lvl1pPr>
              <a:defRPr 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88A91F9-760E-4CF4-8A03-FA1482C35EB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559826" y="865909"/>
            <a:ext cx="4582548" cy="512618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49A9D5-BA6E-4C4A-88A0-5BB86958B8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8733" y="3429000"/>
            <a:ext cx="4556749" cy="2590800"/>
          </a:xfrm>
        </p:spPr>
        <p:txBody>
          <a:bodyPr/>
          <a:lstStyle>
            <a:lvl1pPr marL="0" indent="0">
              <a:buNone/>
              <a:def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56899E-70A1-4EFB-87EC-6C4F3BC0360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9184" y="6236208"/>
            <a:ext cx="3037459" cy="365125"/>
          </a:xfrm>
        </p:spPr>
        <p:txBody>
          <a:bodyPr/>
          <a:lstStyle/>
          <a:p>
            <a:fld id="{01AF0C4B-5A4A-45CA-ABEC-10F107160D33}" type="datetime1">
              <a:rPr lang="en-US" smtClean="0"/>
              <a:t>12/1/22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C34B05-4931-4BC8-BD43-9E6B944B3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9184" y="237744"/>
            <a:ext cx="4114800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4ABE5D-7EA4-4D33-B23E-52E640CBF2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2840" y="237744"/>
            <a:ext cx="756746" cy="365760"/>
          </a:xfrm>
        </p:spPr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DF0DB5EA-94EC-4DB5-B8E5-B454005C1552}"/>
              </a:ext>
            </a:extLst>
          </p:cNvPr>
          <p:cNvCxnSpPr>
            <a:cxnSpLocks/>
          </p:cNvCxnSpPr>
          <p:nvPr/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699FF82-B951-46E6-AEA7-0993C867FB6D}"/>
              </a:ext>
            </a:extLst>
          </p:cNvPr>
          <p:cNvCxnSpPr>
            <a:cxnSpLocks/>
          </p:cNvCxnSpPr>
          <p:nvPr/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60940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38E7D36-B1C9-463C-983F-AEA5810A60D0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B9A221-B33F-47C2-85FF-2C8F363D797B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D0E0EF1-7626-4514-9337-271DD661B1EB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65" name="Rectangle 64">
            <a:extLst>
              <a:ext uri="{FF2B5EF4-FFF2-40B4-BE49-F238E27FC236}">
                <a16:creationId xmlns:a16="http://schemas.microsoft.com/office/drawing/2014/main" id="{5F0B1492-9A00-4F80-8771-0BB2C2C4353C}"/>
              </a:ext>
            </a:extLst>
          </p:cNvPr>
          <p:cNvSpPr/>
          <p:nvPr/>
        </p:nvSpPr>
        <p:spPr>
          <a:xfrm>
            <a:off x="0" y="-2"/>
            <a:ext cx="12188952" cy="2544415"/>
          </a:xfrm>
          <a:prstGeom prst="rect">
            <a:avLst/>
          </a:prstGeom>
          <a:ln>
            <a:noFill/>
          </a:ln>
          <a:effectLst>
            <a:outerShdw blurRad="190500" dist="127000" dir="5460000" sx="94000" sy="94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462805-4F8E-44FE-905C-2C3F1A2B3D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858982"/>
            <a:ext cx="10380573" cy="14322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45021C-0380-49AA-ADA1-A8B473FBF5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1799" y="2750126"/>
            <a:ext cx="10381205" cy="32617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7A2409-F298-40BF-BFAC-65A3E71D29E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32481" y="624007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6989806E-8E94-473C-AEE7-BE6F15F85533}" type="datetime1">
              <a:rPr lang="en-US" smtClean="0"/>
              <a:t>12/1/22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4799D8-4DBF-4BB2-8D2B-65592ADC90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2481" y="23619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F99666-11C3-48A1-966C-439EBF9D9A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89782" y="235881"/>
            <a:ext cx="756746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en-US" sz="1400" b="1" kern="1200" smtClean="0">
                <a:solidFill>
                  <a:schemeClr val="tx1"/>
                </a:solidFill>
                <a:latin typeface="Bierstadt" panose="020B0504020202020204" pitchFamily="34" charset="0"/>
                <a:ea typeface="+mn-ea"/>
                <a:cs typeface="+mn-cs"/>
              </a:defRPr>
            </a:lvl1pPr>
          </a:lstStyle>
          <a:p>
            <a:fld id="{B4A918BC-4D43-4B42-B3C0-E7EBE25E6AF0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7FAC7B62-8ACC-41ED-80AB-8D1CDF38B9E4}"/>
              </a:ext>
            </a:extLst>
          </p:cNvPr>
          <p:cNvCxnSpPr>
            <a:cxnSpLocks/>
          </p:cNvCxnSpPr>
          <p:nvPr/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45FF525-9A83-4625-99D9-B267BDE077E7}"/>
              </a:ext>
            </a:extLst>
          </p:cNvPr>
          <p:cNvCxnSpPr>
            <a:cxnSpLocks/>
          </p:cNvCxnSpPr>
          <p:nvPr/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61188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11" r:id="rId6"/>
    <p:sldLayoutId id="2147483706" r:id="rId7"/>
    <p:sldLayoutId id="2147483707" r:id="rId8"/>
    <p:sldLayoutId id="2147483708" r:id="rId9"/>
    <p:sldLayoutId id="2147483710" r:id="rId10"/>
    <p:sldLayoutId id="2147483709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None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1D21329-E52E-8884-CBFD-B2A86D0200B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432B35-EFB7-0AEA-5045-656BDEC491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278296"/>
            <a:ext cx="10380573" cy="2012959"/>
          </a:xfrm>
        </p:spPr>
        <p:txBody>
          <a:bodyPr>
            <a:normAutofit fontScale="90000"/>
          </a:bodyPr>
          <a:lstStyle/>
          <a:p>
            <a:r>
              <a:rPr lang="en-US" dirty="0"/>
              <a:t>ART4320 Photography II</a:t>
            </a:r>
            <a:br>
              <a:rPr lang="en-US" dirty="0"/>
            </a:br>
            <a:r>
              <a:rPr lang="en-US" dirty="0"/>
              <a:t>Student Practice</a:t>
            </a:r>
            <a:br>
              <a:rPr lang="en-US" dirty="0"/>
            </a:br>
            <a:r>
              <a:rPr lang="en-US" dirty="0"/>
              <a:t>Student Name: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FD1436-BC26-B614-3EB3-1AF8050FF1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Due date:</a:t>
            </a:r>
          </a:p>
          <a:p>
            <a:r>
              <a:rPr lang="en-US" dirty="0"/>
              <a:t>Submit your PPT by answering all questions.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1 Monochromatic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1 Analogous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1 complimentary</a:t>
            </a:r>
          </a:p>
        </p:txBody>
      </p:sp>
    </p:spTree>
    <p:extLst>
      <p:ext uri="{BB962C8B-B14F-4D97-AF65-F5344CB8AC3E}">
        <p14:creationId xmlns:p14="http://schemas.microsoft.com/office/powerpoint/2010/main" val="2266409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1FA555-BE23-4957-600E-A94B4AAFF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0537" y="228452"/>
            <a:ext cx="4560525" cy="741034"/>
          </a:xfrm>
        </p:spPr>
        <p:txBody>
          <a:bodyPr/>
          <a:lstStyle/>
          <a:p>
            <a:r>
              <a:rPr lang="en-US" dirty="0"/>
              <a:t>2-2. </a:t>
            </a:r>
            <a:r>
              <a:rPr lang="en-US" sz="3600" b="0" dirty="0">
                <a:latin typeface="Arial" panose="020B0604020202020204" pitchFamily="34" charset="0"/>
                <a:cs typeface="Arial" panose="020B0604020202020204" pitchFamily="34" charset="0"/>
              </a:rPr>
              <a:t>Analogous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9694ABF-D461-1199-017C-99C7E63C19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5107" y="1138862"/>
            <a:ext cx="5311560" cy="5490686"/>
          </a:xfrm>
        </p:spPr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en-US" sz="2200" dirty="0"/>
              <a:t>Explain color harmony with color combination: Analogous color scheme with yellow and pink. </a:t>
            </a:r>
          </a:p>
          <a:p>
            <a:pPr marL="457200" indent="-457200">
              <a:buAutoNum type="arabicPeriod"/>
            </a:pPr>
            <a:r>
              <a:rPr lang="en-US" sz="2200" dirty="0"/>
              <a:t>Write 5 hex colors with percentages: </a:t>
            </a: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US" sz="2200" dirty="0"/>
              <a:t>What is the color of the main subject? (color and percentage)</a:t>
            </a:r>
          </a:p>
          <a:p>
            <a:pPr marL="457200" indent="-457200">
              <a:buAutoNum type="arabicPeriod"/>
            </a:pPr>
            <a:r>
              <a:rPr lang="en-US" sz="2200" dirty="0"/>
              <a:t>What are analogous colors (color and percentage)?</a:t>
            </a:r>
          </a:p>
          <a:p>
            <a:pPr marL="457200" indent="-457200">
              <a:buAutoNum type="arabicPeriod"/>
            </a:pPr>
            <a:r>
              <a:rPr lang="en-US" sz="2200" dirty="0"/>
              <a:t>What is the colors which are not analogous (color and percentage)? </a:t>
            </a:r>
          </a:p>
        </p:txBody>
      </p:sp>
      <p:pic>
        <p:nvPicPr>
          <p:cNvPr id="11" name="Picture 10" descr="Chart, pie chart&#10;&#10;Description automatically generated">
            <a:extLst>
              <a:ext uri="{FF2B5EF4-FFF2-40B4-BE49-F238E27FC236}">
                <a16:creationId xmlns:a16="http://schemas.microsoft.com/office/drawing/2014/main" id="{966437BB-8D03-FC79-D3CA-50AF5AFF8F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7013" y="-914400"/>
            <a:ext cx="9144000" cy="9144000"/>
          </a:xfrm>
          <a:prstGeom prst="rect">
            <a:avLst/>
          </a:prstGeom>
        </p:spPr>
      </p:pic>
      <p:pic>
        <p:nvPicPr>
          <p:cNvPr id="5" name="Content Placeholder 6" descr="A yellow flower with a black center&#10;&#10;Description automatically generated with low confidence">
            <a:extLst>
              <a:ext uri="{FF2B5EF4-FFF2-40B4-BE49-F238E27FC236}">
                <a16:creationId xmlns:a16="http://schemas.microsoft.com/office/drawing/2014/main" id="{FE5251DB-3C71-9BDA-01FE-EFFCCE9549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92098"/>
            <a:ext cx="9144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4357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D332E401-D2AE-76AD-0BC2-24CAE795DC17}"/>
              </a:ext>
            </a:extLst>
          </p:cNvPr>
          <p:cNvSpPr txBox="1">
            <a:spLocks/>
          </p:cNvSpPr>
          <p:nvPr/>
        </p:nvSpPr>
        <p:spPr>
          <a:xfrm>
            <a:off x="832084" y="4099189"/>
            <a:ext cx="9965070" cy="19071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/>
              <a:t>Improvement plan based on color analysis</a:t>
            </a:r>
          </a:p>
          <a:p>
            <a:r>
              <a:rPr lang="en-US" sz="2000" dirty="0"/>
              <a:t>6. Please write any suggestions to have better color harmony (2-3 sentences).</a:t>
            </a:r>
          </a:p>
          <a:p>
            <a:endParaRPr lang="en-US" dirty="0"/>
          </a:p>
        </p:txBody>
      </p:sp>
      <p:pic>
        <p:nvPicPr>
          <p:cNvPr id="2" name="Content Placeholder 6" descr="A yellow flower with a black center&#10;&#10;Description automatically generated with low confidence">
            <a:extLst>
              <a:ext uri="{FF2B5EF4-FFF2-40B4-BE49-F238E27FC236}">
                <a16:creationId xmlns:a16="http://schemas.microsoft.com/office/drawing/2014/main" id="{9FEDA042-3260-EF34-D125-0E01E683E6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457" y="507421"/>
            <a:ext cx="1828800" cy="2743200"/>
          </a:xfrm>
          <a:prstGeom prst="rect">
            <a:avLst/>
          </a:prstGeom>
        </p:spPr>
      </p:pic>
      <p:pic>
        <p:nvPicPr>
          <p:cNvPr id="3" name="Picture 2" descr="Chart, pie chart&#10;&#10;Description automatically generated">
            <a:extLst>
              <a:ext uri="{FF2B5EF4-FFF2-40B4-BE49-F238E27FC236}">
                <a16:creationId xmlns:a16="http://schemas.microsoft.com/office/drawing/2014/main" id="{80D638F9-DC4B-EDBF-5417-EACC14FD87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6257" y="-406979"/>
            <a:ext cx="4572000" cy="4572000"/>
          </a:xfrm>
          <a:prstGeom prst="rect">
            <a:avLst/>
          </a:prstGeom>
        </p:spPr>
      </p:pic>
      <p:pic>
        <p:nvPicPr>
          <p:cNvPr id="11" name="Picture 10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FC4C4925-0D53-50A6-E81A-33745BF81A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2543" y="159523"/>
            <a:ext cx="4572000" cy="3515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7538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88B8D09-F326-9661-F5D3-48EDC13175F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7D6B89-8640-F016-F710-88D2E5B59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Student Practice: Complimentary scheme</a:t>
            </a:r>
          </a:p>
        </p:txBody>
      </p:sp>
    </p:spTree>
    <p:extLst>
      <p:ext uri="{BB962C8B-B14F-4D97-AF65-F5344CB8AC3E}">
        <p14:creationId xmlns:p14="http://schemas.microsoft.com/office/powerpoint/2010/main" val="31549475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1FA555-BE23-4957-600E-A94B4AAFF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0537" y="228452"/>
            <a:ext cx="5156130" cy="741034"/>
          </a:xfrm>
        </p:spPr>
        <p:txBody>
          <a:bodyPr/>
          <a:lstStyle/>
          <a:p>
            <a:r>
              <a:rPr lang="en-US" sz="3000" dirty="0"/>
              <a:t>3-1. Complementary </a:t>
            </a:r>
            <a:r>
              <a:rPr lang="en-US" sz="3000" b="0" dirty="0">
                <a:cs typeface="Arial" panose="020B0604020202020204" pitchFamily="34" charset="0"/>
              </a:rPr>
              <a:t>Example</a:t>
            </a:r>
            <a:endParaRPr lang="en-US" sz="300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9694ABF-D461-1199-017C-99C7E63C19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5106" y="1138862"/>
            <a:ext cx="5480893" cy="5490686"/>
          </a:xfrm>
        </p:spPr>
        <p:txBody>
          <a:bodyPr>
            <a:normAutofit fontScale="92500" lnSpcReduction="10000"/>
          </a:bodyPr>
          <a:lstStyle/>
          <a:p>
            <a:pPr marL="457200" indent="-457200">
              <a:buAutoNum type="arabicPeriod"/>
            </a:pPr>
            <a:r>
              <a:rPr lang="en-US" sz="2200" dirty="0"/>
              <a:t>Explain color harmony with color combination: complementary color scheme with purple and green.</a:t>
            </a:r>
          </a:p>
          <a:p>
            <a:pPr marL="457200" indent="-457200">
              <a:buAutoNum type="arabicPeriod"/>
            </a:pPr>
            <a:r>
              <a:rPr lang="en-US" sz="2200" dirty="0"/>
              <a:t>Write 5 hex colors with percentages: #85a860(35.98%),#a8248c(24.79%),#537a42(12.11%),#c8b2af(17.48%),#362d23(9.65%).</a:t>
            </a: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US" sz="2200" dirty="0"/>
              <a:t>What is the color of the main subject? (color and percentage) #85a860(35.98%)</a:t>
            </a:r>
          </a:p>
          <a:p>
            <a:pPr marL="457200" indent="-457200">
              <a:buAutoNum type="arabicPeriod"/>
            </a:pPr>
            <a:r>
              <a:rPr lang="en-US" sz="2200" dirty="0"/>
              <a:t>What are complementary colors (color and percentage)? Purple: #a8248c(24.79%), Green: #537a42(12.11%), #85a860(35.98%)</a:t>
            </a:r>
          </a:p>
          <a:p>
            <a:pPr marL="457200" indent="-457200">
              <a:buAutoNum type="arabicPeriod"/>
            </a:pPr>
            <a:r>
              <a:rPr lang="en-US" sz="2200" dirty="0"/>
              <a:t>What is the colors which are not complementary (color and percentage)? #c8b2af(17.48%),#362d23(9.65%)</a:t>
            </a:r>
          </a:p>
        </p:txBody>
      </p:sp>
      <p:pic>
        <p:nvPicPr>
          <p:cNvPr id="6" name="Content Placeholder 5" descr="A close up of a purple flower&#10;&#10;Description automatically generated">
            <a:extLst>
              <a:ext uri="{FF2B5EF4-FFF2-40B4-BE49-F238E27FC236}">
                <a16:creationId xmlns:a16="http://schemas.microsoft.com/office/drawing/2014/main" id="{E1AF618F-F803-5D5B-FC5F-CF4A99F876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3331" y="366873"/>
            <a:ext cx="1828800" cy="2743200"/>
          </a:xfrm>
        </p:spPr>
      </p:pic>
      <p:pic>
        <p:nvPicPr>
          <p:cNvPr id="10" name="Picture 9" descr="Chart, pie chart&#10;&#10;Description automatically generated">
            <a:extLst>
              <a:ext uri="{FF2B5EF4-FFF2-40B4-BE49-F238E27FC236}">
                <a16:creationId xmlns:a16="http://schemas.microsoft.com/office/drawing/2014/main" id="{51C84798-E35D-90F2-25F4-96D2CB2045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7317" y="1263953"/>
            <a:ext cx="64008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326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D332E401-D2AE-76AD-0BC2-24CAE795DC17}"/>
              </a:ext>
            </a:extLst>
          </p:cNvPr>
          <p:cNvSpPr txBox="1">
            <a:spLocks/>
          </p:cNvSpPr>
          <p:nvPr/>
        </p:nvSpPr>
        <p:spPr>
          <a:xfrm>
            <a:off x="832084" y="4099189"/>
            <a:ext cx="9965070" cy="19071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/>
              <a:t>Improvement plan based on color analysis</a:t>
            </a:r>
          </a:p>
          <a:p>
            <a:r>
              <a:rPr lang="en-US" sz="2000" dirty="0"/>
              <a:t>6. Please write any suggestions to have better color harmony (2-3 sentences).</a:t>
            </a:r>
          </a:p>
          <a:p>
            <a:r>
              <a:rPr lang="en-US" sz="2000" dirty="0"/>
              <a:t>This photo has a good complimentary color scheme. The purple flower is focused and saturated to get the most attention against green background. </a:t>
            </a:r>
          </a:p>
          <a:p>
            <a:endParaRPr lang="en-US" dirty="0"/>
          </a:p>
        </p:txBody>
      </p:sp>
      <p:pic>
        <p:nvPicPr>
          <p:cNvPr id="2" name="Content Placeholder 5" descr="A close up of a purple flower&#10;&#10;Description automatically generated">
            <a:extLst>
              <a:ext uri="{FF2B5EF4-FFF2-40B4-BE49-F238E27FC236}">
                <a16:creationId xmlns:a16="http://schemas.microsoft.com/office/drawing/2014/main" id="{A69F94DB-C2A5-4678-3264-DC7CABAD17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494" y="382371"/>
            <a:ext cx="1828800" cy="2743200"/>
          </a:xfrm>
          <a:prstGeom prst="rect">
            <a:avLst/>
          </a:prstGeom>
        </p:spPr>
      </p:pic>
      <p:pic>
        <p:nvPicPr>
          <p:cNvPr id="3" name="Picture 2" descr="Chart, pie chart&#10;&#10;Description automatically generated">
            <a:extLst>
              <a:ext uri="{FF2B5EF4-FFF2-40B4-BE49-F238E27FC236}">
                <a16:creationId xmlns:a16="http://schemas.microsoft.com/office/drawing/2014/main" id="{EAECED8C-3DB0-9273-3F16-A31A7797D9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2294" y="-472811"/>
            <a:ext cx="4572000" cy="4572000"/>
          </a:xfrm>
          <a:prstGeom prst="rect">
            <a:avLst/>
          </a:prstGeom>
        </p:spPr>
      </p:pic>
      <p:pic>
        <p:nvPicPr>
          <p:cNvPr id="8" name="Picture 7" descr="Chart&#10;&#10;Description automatically generated with medium confidence">
            <a:extLst>
              <a:ext uri="{FF2B5EF4-FFF2-40B4-BE49-F238E27FC236}">
                <a16:creationId xmlns:a16="http://schemas.microsoft.com/office/drawing/2014/main" id="{AA994315-C747-2706-ADCF-692173B421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8066" y="201478"/>
            <a:ext cx="4572000" cy="3545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2103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1FA555-BE23-4957-600E-A94B4AAFF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0537" y="228452"/>
            <a:ext cx="4560525" cy="741034"/>
          </a:xfrm>
        </p:spPr>
        <p:txBody>
          <a:bodyPr/>
          <a:lstStyle/>
          <a:p>
            <a:r>
              <a:rPr lang="en-US" dirty="0"/>
              <a:t>3-2. </a:t>
            </a:r>
            <a:r>
              <a:rPr lang="en-US" sz="3600" b="0" dirty="0">
                <a:latin typeface="Arial" panose="020B0604020202020204" pitchFamily="34" charset="0"/>
                <a:cs typeface="Arial" panose="020B0604020202020204" pitchFamily="34" charset="0"/>
              </a:rPr>
              <a:t>Complementary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9694ABF-D461-1199-017C-99C7E63C19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5107" y="1138862"/>
            <a:ext cx="5311560" cy="5490686"/>
          </a:xfrm>
        </p:spPr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en-US" sz="2200" dirty="0"/>
              <a:t>Explain color harmony with color combination: complementary color scheme with orange and blue.</a:t>
            </a:r>
          </a:p>
          <a:p>
            <a:pPr marL="457200" indent="-457200">
              <a:buAutoNum type="arabicPeriod"/>
            </a:pPr>
            <a:r>
              <a:rPr lang="en-US" sz="2200" dirty="0"/>
              <a:t>Write 5 hex colors with percentages: </a:t>
            </a: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US" sz="2200" dirty="0"/>
              <a:t>What is the color of the main subject? (color and percentage)</a:t>
            </a:r>
          </a:p>
          <a:p>
            <a:pPr marL="457200" indent="-457200">
              <a:buAutoNum type="arabicPeriod"/>
            </a:pPr>
            <a:r>
              <a:rPr lang="en-US" sz="2200" dirty="0"/>
              <a:t>What are complementary colors (color and percentage)?</a:t>
            </a:r>
          </a:p>
          <a:p>
            <a:pPr marL="457200" indent="-457200">
              <a:buAutoNum type="arabicPeriod"/>
            </a:pPr>
            <a:r>
              <a:rPr lang="en-US" sz="2200" dirty="0"/>
              <a:t>What is the colors which are not complementary (color and percentage)?</a:t>
            </a:r>
          </a:p>
        </p:txBody>
      </p:sp>
      <p:pic>
        <p:nvPicPr>
          <p:cNvPr id="10" name="Picture 9" descr="Chart, pie chart&#10;&#10;Description automatically generated">
            <a:extLst>
              <a:ext uri="{FF2B5EF4-FFF2-40B4-BE49-F238E27FC236}">
                <a16:creationId xmlns:a16="http://schemas.microsoft.com/office/drawing/2014/main" id="{E0EB2AE5-6D9C-B4BC-6984-D547BA96CD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1268" y="-929640"/>
            <a:ext cx="9144000" cy="9144000"/>
          </a:xfrm>
          <a:prstGeom prst="rect">
            <a:avLst/>
          </a:prstGeom>
        </p:spPr>
      </p:pic>
      <p:pic>
        <p:nvPicPr>
          <p:cNvPr id="5" name="Picture 4" descr="A tree with yellow leaves&#10;&#10;Description automatically generated with low confidence">
            <a:extLst>
              <a:ext uri="{FF2B5EF4-FFF2-40B4-BE49-F238E27FC236}">
                <a16:creationId xmlns:a16="http://schemas.microsoft.com/office/drawing/2014/main" id="{FFB5D061-D76A-F8D9-29F4-DBFAC9442C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19693" y="283686"/>
            <a:ext cx="9144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8586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D332E401-D2AE-76AD-0BC2-24CAE795DC17}"/>
              </a:ext>
            </a:extLst>
          </p:cNvPr>
          <p:cNvSpPr txBox="1">
            <a:spLocks/>
          </p:cNvSpPr>
          <p:nvPr/>
        </p:nvSpPr>
        <p:spPr>
          <a:xfrm>
            <a:off x="832084" y="4099189"/>
            <a:ext cx="9965070" cy="19071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/>
              <a:t>Improvement plan based on color analysis</a:t>
            </a:r>
          </a:p>
          <a:p>
            <a:r>
              <a:rPr lang="en-US" sz="2000" dirty="0"/>
              <a:t>6. Please write any suggestions to have better color harmony (2-3 sentences).</a:t>
            </a:r>
          </a:p>
          <a:p>
            <a:endParaRPr lang="en-US" dirty="0"/>
          </a:p>
        </p:txBody>
      </p:sp>
      <p:pic>
        <p:nvPicPr>
          <p:cNvPr id="3" name="Picture 2" descr="A tree with yellow leaves&#10;&#10;Description automatically generated with low confidence">
            <a:extLst>
              <a:ext uri="{FF2B5EF4-FFF2-40B4-BE49-F238E27FC236}">
                <a16:creationId xmlns:a16="http://schemas.microsoft.com/office/drawing/2014/main" id="{249881F8-07DD-549B-A984-BCB0A763B4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596" y="851648"/>
            <a:ext cx="1828800" cy="2743200"/>
          </a:xfrm>
          <a:prstGeom prst="rect">
            <a:avLst/>
          </a:prstGeom>
        </p:spPr>
      </p:pic>
      <p:pic>
        <p:nvPicPr>
          <p:cNvPr id="8" name="Picture 7" descr="Chart, pie chart&#10;&#10;Description automatically generated">
            <a:extLst>
              <a:ext uri="{FF2B5EF4-FFF2-40B4-BE49-F238E27FC236}">
                <a16:creationId xmlns:a16="http://schemas.microsoft.com/office/drawing/2014/main" id="{ABCABC63-D4FB-9F9C-7AE3-5C9508C5FE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2396" y="-62752"/>
            <a:ext cx="4572000" cy="4572000"/>
          </a:xfrm>
          <a:prstGeom prst="rect">
            <a:avLst/>
          </a:prstGeom>
        </p:spPr>
      </p:pic>
      <p:pic>
        <p:nvPicPr>
          <p:cNvPr id="11" name="Picture 10" descr="A picture containing chart&#10;&#10;Description automatically generated">
            <a:extLst>
              <a:ext uri="{FF2B5EF4-FFF2-40B4-BE49-F238E27FC236}">
                <a16:creationId xmlns:a16="http://schemas.microsoft.com/office/drawing/2014/main" id="{9FA593C4-42E9-383E-E5AC-E5094C7963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4396" y="231258"/>
            <a:ext cx="4572000" cy="3573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8875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EFA0007-9660-2382-9F92-CCC1C65286A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7D6B89-8640-F016-F710-88D2E5B59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Student Practice: Monochromatic scheme</a:t>
            </a:r>
          </a:p>
        </p:txBody>
      </p:sp>
    </p:spTree>
    <p:extLst>
      <p:ext uri="{BB962C8B-B14F-4D97-AF65-F5344CB8AC3E}">
        <p14:creationId xmlns:p14="http://schemas.microsoft.com/office/powerpoint/2010/main" val="31531615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Chart, pie chart&#10;&#10;Description automatically generated">
            <a:extLst>
              <a:ext uri="{FF2B5EF4-FFF2-40B4-BE49-F238E27FC236}">
                <a16:creationId xmlns:a16="http://schemas.microsoft.com/office/drawing/2014/main" id="{EFA827C8-C170-776D-D1C7-0EDEC499A6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5274" y="-772483"/>
            <a:ext cx="9144000" cy="9144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A1FA555-BE23-4957-600E-A94B4AAFF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163" y="228452"/>
            <a:ext cx="5156129" cy="741034"/>
          </a:xfrm>
        </p:spPr>
        <p:txBody>
          <a:bodyPr/>
          <a:lstStyle/>
          <a:p>
            <a:r>
              <a:rPr lang="en-US" sz="3000" dirty="0"/>
              <a:t>1-1. Monochromatic Example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9694ABF-D461-1199-017C-99C7E63C19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5107" y="969486"/>
            <a:ext cx="5311560" cy="5660062"/>
          </a:xfrm>
        </p:spPr>
        <p:txBody>
          <a:bodyPr>
            <a:normAutofit fontScale="92500"/>
          </a:bodyPr>
          <a:lstStyle/>
          <a:p>
            <a:pPr marL="457200" indent="-457200">
              <a:buAutoNum type="arabicPeriod"/>
            </a:pPr>
            <a:r>
              <a:rPr lang="en-US" dirty="0"/>
              <a:t>Explain color harmony with color combination: Monochromatic color scheme with gray tones.</a:t>
            </a:r>
          </a:p>
          <a:p>
            <a:pPr marL="457200" indent="-457200">
              <a:buAutoNum type="arabicPeriod"/>
            </a:pPr>
            <a:r>
              <a:rPr lang="en-US" dirty="0"/>
              <a:t>Write 5 hex colors with percentages: #929292(19.58%), #696969(8.46%), #1b1b1b(14.73%), #c7c7c7(29.60%), #434343(27.64%). </a:t>
            </a:r>
          </a:p>
          <a:p>
            <a:pPr marL="457200" indent="-457200">
              <a:buAutoNum type="arabicPeriod"/>
            </a:pPr>
            <a:r>
              <a:rPr lang="en-US" dirty="0"/>
              <a:t>Which color is the most used? #c7c7c7 (29.60%)</a:t>
            </a:r>
          </a:p>
          <a:p>
            <a:pPr marL="457200" indent="-457200">
              <a:buAutoNum type="arabicPeriod"/>
            </a:pPr>
            <a:r>
              <a:rPr lang="en-US" dirty="0"/>
              <a:t>What is the brightest color? #c7c7c7 (29.60%)</a:t>
            </a:r>
          </a:p>
          <a:p>
            <a:pPr marL="457200" indent="-457200">
              <a:buAutoNum type="arabicPeriod"/>
            </a:pPr>
            <a:r>
              <a:rPr lang="en-US" dirty="0"/>
              <a:t>What is the darkest color? #1b1b1b(14.73%)</a:t>
            </a:r>
          </a:p>
        </p:txBody>
      </p:sp>
      <p:pic>
        <p:nvPicPr>
          <p:cNvPr id="5" name="Content Placeholder 12" descr="A picture containing ground, outdoor&#10;&#10;Description automatically generated">
            <a:extLst>
              <a:ext uri="{FF2B5EF4-FFF2-40B4-BE49-F238E27FC236}">
                <a16:creationId xmlns:a16="http://schemas.microsoft.com/office/drawing/2014/main" id="{A633F838-8CE2-CCE5-6776-D9DD0787A8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28452"/>
            <a:ext cx="9144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6180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2" descr="A picture containing ground, outdoor&#10;&#10;Description automatically generated">
            <a:extLst>
              <a:ext uri="{FF2B5EF4-FFF2-40B4-BE49-F238E27FC236}">
                <a16:creationId xmlns:a16="http://schemas.microsoft.com/office/drawing/2014/main" id="{6B451CF6-2D02-6884-F488-59A8E1B7F8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976" y="228748"/>
            <a:ext cx="1828800" cy="2743200"/>
          </a:xfrm>
          <a:prstGeom prst="rect">
            <a:avLst/>
          </a:prstGeom>
        </p:spPr>
      </p:pic>
      <p:pic>
        <p:nvPicPr>
          <p:cNvPr id="3" name="Picture 2" descr="Chart, pie chart&#10;&#10;Description automatically generated">
            <a:extLst>
              <a:ext uri="{FF2B5EF4-FFF2-40B4-BE49-F238E27FC236}">
                <a16:creationId xmlns:a16="http://schemas.microsoft.com/office/drawing/2014/main" id="{6985BC9E-27A6-0540-B6E3-70A996FB2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5776" y="-685948"/>
            <a:ext cx="4572000" cy="4572000"/>
          </a:xfrm>
          <a:prstGeom prst="rect">
            <a:avLst/>
          </a:prstGeom>
        </p:spPr>
      </p:pic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2E9ADCFC-2ED1-6DCB-DE4E-DC84668CF5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7776" y="641202"/>
            <a:ext cx="5041900" cy="1917700"/>
          </a:xfrm>
          <a:prstGeom prst="rect">
            <a:avLst/>
          </a:prstGeom>
        </p:spPr>
      </p:pic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6BD088E6-D6DD-5BF1-D5E2-1E0BD635CAA2}"/>
              </a:ext>
            </a:extLst>
          </p:cNvPr>
          <p:cNvSpPr txBox="1">
            <a:spLocks/>
          </p:cNvSpPr>
          <p:nvPr/>
        </p:nvSpPr>
        <p:spPr>
          <a:xfrm>
            <a:off x="1321376" y="3886052"/>
            <a:ext cx="9965070" cy="198465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/>
              <a:t>Improvement plan based on color analysis</a:t>
            </a:r>
          </a:p>
          <a:p>
            <a:r>
              <a:rPr lang="en-US" sz="2000" dirty="0"/>
              <a:t>6. Please write any suggestions to have better color harmony (2-3 sentences).</a:t>
            </a:r>
          </a:p>
          <a:p>
            <a:r>
              <a:rPr lang="en-US" sz="2000" dirty="0"/>
              <a:t>This photo needs more light tones. It can increase exposure when you take a picture. Or you can edit the photo by increasing brightness.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07152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1FA555-BE23-4957-600E-A94B4AAFF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0537" y="228452"/>
            <a:ext cx="4560525" cy="741034"/>
          </a:xfrm>
        </p:spPr>
        <p:txBody>
          <a:bodyPr/>
          <a:lstStyle/>
          <a:p>
            <a:r>
              <a:rPr lang="en-US" dirty="0"/>
              <a:t>1-2. Monochromatic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9694ABF-D461-1199-017C-99C7E63C19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5107" y="1138862"/>
            <a:ext cx="5311560" cy="5490686"/>
          </a:xfrm>
        </p:spPr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en-US" sz="2200" dirty="0"/>
              <a:t>Explain color harmony with color combination: </a:t>
            </a:r>
          </a:p>
          <a:p>
            <a:pPr marL="457200" indent="-457200">
              <a:buAutoNum type="arabicPeriod"/>
            </a:pPr>
            <a:r>
              <a:rPr lang="en-US" sz="2200" dirty="0"/>
              <a:t>Write 5 hex colors with percentages: </a:t>
            </a:r>
          </a:p>
          <a:p>
            <a:pPr marL="457200" indent="-457200">
              <a:buAutoNum type="arabicPeriod"/>
            </a:pPr>
            <a:r>
              <a:rPr lang="en-US" sz="2200" dirty="0"/>
              <a:t>Which color is the most used? </a:t>
            </a:r>
          </a:p>
          <a:p>
            <a:pPr marL="457200" indent="-457200">
              <a:buAutoNum type="arabicPeriod"/>
            </a:pPr>
            <a:r>
              <a:rPr lang="en-US" sz="2200" dirty="0"/>
              <a:t>What is the brightest color? </a:t>
            </a:r>
          </a:p>
          <a:p>
            <a:pPr marL="457200" indent="-457200">
              <a:buAutoNum type="arabicPeriod"/>
            </a:pPr>
            <a:r>
              <a:rPr lang="en-US" sz="2200" dirty="0"/>
              <a:t>What is the darkest color? </a:t>
            </a:r>
          </a:p>
        </p:txBody>
      </p:sp>
      <p:pic>
        <p:nvPicPr>
          <p:cNvPr id="11" name="Picture 10" descr="Chart, pie chart&#10;&#10;Description automatically generated">
            <a:extLst>
              <a:ext uri="{FF2B5EF4-FFF2-40B4-BE49-F238E27FC236}">
                <a16:creationId xmlns:a16="http://schemas.microsoft.com/office/drawing/2014/main" id="{55E4FC6B-9FE8-A6A8-5055-0D13D89722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0037" y="-687795"/>
            <a:ext cx="9144000" cy="9144000"/>
          </a:xfrm>
          <a:prstGeom prst="rect">
            <a:avLst/>
          </a:prstGeom>
        </p:spPr>
      </p:pic>
      <p:pic>
        <p:nvPicPr>
          <p:cNvPr id="5" name="Content Placeholder 6" descr="A picture containing text, outdoor, building, bus&#10;&#10;Description automatically generated">
            <a:extLst>
              <a:ext uri="{FF2B5EF4-FFF2-40B4-BE49-F238E27FC236}">
                <a16:creationId xmlns:a16="http://schemas.microsoft.com/office/drawing/2014/main" id="{624B6577-2B36-3F2D-6964-552F79DF62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19693" y="453062"/>
            <a:ext cx="9144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5430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PowerPoint&#10;&#10;Description automatically generated">
            <a:extLst>
              <a:ext uri="{FF2B5EF4-FFF2-40B4-BE49-F238E27FC236}">
                <a16:creationId xmlns:a16="http://schemas.microsoft.com/office/drawing/2014/main" id="{A7DDFE92-EAF7-4780-3220-F3CB4490E6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6542" y="50222"/>
            <a:ext cx="4572000" cy="3774169"/>
          </a:xfrm>
          <a:prstGeom prst="rect">
            <a:avLst/>
          </a:prstGeom>
        </p:spPr>
      </p:pic>
      <p:pic>
        <p:nvPicPr>
          <p:cNvPr id="4" name="Content Placeholder 6" descr="A picture containing text, outdoor, building, bus&#10;&#10;Description automatically generated">
            <a:extLst>
              <a:ext uri="{FF2B5EF4-FFF2-40B4-BE49-F238E27FC236}">
                <a16:creationId xmlns:a16="http://schemas.microsoft.com/office/drawing/2014/main" id="{592B6A5F-8084-DAAE-890E-6ED331F850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576" y="565706"/>
            <a:ext cx="1828800" cy="2743200"/>
          </a:xfrm>
          <a:prstGeom prst="rect">
            <a:avLst/>
          </a:prstGeom>
        </p:spPr>
      </p:pic>
      <p:pic>
        <p:nvPicPr>
          <p:cNvPr id="5" name="Picture 4" descr="Chart, pie chart&#10;&#10;Description automatically generated">
            <a:extLst>
              <a:ext uri="{FF2B5EF4-FFF2-40B4-BE49-F238E27FC236}">
                <a16:creationId xmlns:a16="http://schemas.microsoft.com/office/drawing/2014/main" id="{133C4D27-DE00-BC54-7707-521A3C6940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9459" y="-327745"/>
            <a:ext cx="4572000" cy="4572000"/>
          </a:xfrm>
          <a:prstGeom prst="rect">
            <a:avLst/>
          </a:prstGeom>
        </p:spPr>
      </p:pic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89C72272-3B52-F516-BD4B-FDD9DCEA5B5D}"/>
              </a:ext>
            </a:extLst>
          </p:cNvPr>
          <p:cNvSpPr txBox="1">
            <a:spLocks/>
          </p:cNvSpPr>
          <p:nvPr/>
        </p:nvSpPr>
        <p:spPr>
          <a:xfrm>
            <a:off x="878579" y="4664118"/>
            <a:ext cx="9965070" cy="19071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/>
              <a:t>Improvement plan based on color analysis</a:t>
            </a:r>
          </a:p>
          <a:p>
            <a:r>
              <a:rPr lang="en-US" sz="2000" dirty="0"/>
              <a:t>6. Please write any suggestions to have better color harmony (2-3 sentences).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80279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C30B0BE-CB7B-8940-9265-147D98AAE42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7D6B89-8640-F016-F710-88D2E5B59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Student Practice: Analogous scheme</a:t>
            </a:r>
          </a:p>
        </p:txBody>
      </p:sp>
    </p:spTree>
    <p:extLst>
      <p:ext uri="{BB962C8B-B14F-4D97-AF65-F5344CB8AC3E}">
        <p14:creationId xmlns:p14="http://schemas.microsoft.com/office/powerpoint/2010/main" val="7958299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1FA555-BE23-4957-600E-A94B4AAFF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0537" y="228452"/>
            <a:ext cx="4560525" cy="741034"/>
          </a:xfrm>
        </p:spPr>
        <p:txBody>
          <a:bodyPr/>
          <a:lstStyle/>
          <a:p>
            <a:r>
              <a:rPr lang="en-US" sz="3000" dirty="0"/>
              <a:t>2-1. Analogous </a:t>
            </a:r>
            <a:r>
              <a:rPr lang="en-US" sz="3000" b="0" dirty="0">
                <a:cs typeface="Arial" panose="020B0604020202020204" pitchFamily="34" charset="0"/>
              </a:rPr>
              <a:t>Example</a:t>
            </a:r>
            <a:endParaRPr lang="en-US" sz="300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9694ABF-D461-1199-017C-99C7E63C19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5107" y="1138862"/>
            <a:ext cx="5311560" cy="5490686"/>
          </a:xfrm>
        </p:spPr>
        <p:txBody>
          <a:bodyPr>
            <a:normAutofit fontScale="92500" lnSpcReduction="10000"/>
          </a:bodyPr>
          <a:lstStyle/>
          <a:p>
            <a:pPr marL="457200" indent="-457200">
              <a:buAutoNum type="arabicPeriod"/>
            </a:pPr>
            <a:r>
              <a:rPr lang="en-US" sz="2200" dirty="0"/>
              <a:t>Explain color harmony with color combination: Analogous color scheme with yellow and pink. </a:t>
            </a:r>
          </a:p>
          <a:p>
            <a:pPr marL="457200" indent="-457200">
              <a:buAutoNum type="arabicPeriod"/>
            </a:pPr>
            <a:r>
              <a:rPr lang="en-US" sz="2200" dirty="0"/>
              <a:t>Write 5 hex colors with percentages: #d16770(32.51%),#e7af31(29.17%),#f4b6a3(16.80%),#a24238(7.76%), #58le16(13.77%)</a:t>
            </a: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US" sz="2200" dirty="0"/>
              <a:t>Which color is the most used? #d16770</a:t>
            </a: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US" sz="2200" dirty="0"/>
              <a:t>What are analogous colors (color and percentage)? #d16770(32.51%),#e7af31(29.17%), #f4b6a3(16.80%) </a:t>
            </a: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US" sz="2200" dirty="0"/>
              <a:t>What is the colors which are not analogous? #a24238(7.76%), #58le16(13.77%)</a:t>
            </a:r>
          </a:p>
        </p:txBody>
      </p:sp>
      <p:pic>
        <p:nvPicPr>
          <p:cNvPr id="6" name="Content Placeholder 5" descr="A close up of a flower&#10;&#10;Description automatically generated">
            <a:extLst>
              <a:ext uri="{FF2B5EF4-FFF2-40B4-BE49-F238E27FC236}">
                <a16:creationId xmlns:a16="http://schemas.microsoft.com/office/drawing/2014/main" id="{45689618-E8F9-7AAD-E0C2-21F60CC3D0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65335" y="228452"/>
            <a:ext cx="1828800" cy="2743200"/>
          </a:xfrm>
        </p:spPr>
      </p:pic>
      <p:pic>
        <p:nvPicPr>
          <p:cNvPr id="11" name="Picture 10" descr="Chart, pie chart&#10;&#10;Description automatically generated">
            <a:extLst>
              <a:ext uri="{FF2B5EF4-FFF2-40B4-BE49-F238E27FC236}">
                <a16:creationId xmlns:a16="http://schemas.microsoft.com/office/drawing/2014/main" id="{9CDF9F8B-1D29-CF40-6D66-C960902DAC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5335" y="969486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8229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flower&#10;&#10;Description automatically generated">
            <a:extLst>
              <a:ext uri="{FF2B5EF4-FFF2-40B4-BE49-F238E27FC236}">
                <a16:creationId xmlns:a16="http://schemas.microsoft.com/office/drawing/2014/main" id="{FBDB1AD7-7FD1-B97F-A397-C8F6C0B4A3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540" y="851648"/>
            <a:ext cx="1828800" cy="2743200"/>
          </a:xfrm>
          <a:prstGeom prst="rect">
            <a:avLst/>
          </a:prstGeom>
        </p:spPr>
      </p:pic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2C546C34-9759-27C2-994F-E7BCD8B5D1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8395" y="190861"/>
            <a:ext cx="4572000" cy="3487711"/>
          </a:xfrm>
          <a:prstGeom prst="rect">
            <a:avLst/>
          </a:prstGeom>
        </p:spPr>
      </p:pic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D332E401-D2AE-76AD-0BC2-24CAE795DC17}"/>
              </a:ext>
            </a:extLst>
          </p:cNvPr>
          <p:cNvSpPr txBox="1">
            <a:spLocks/>
          </p:cNvSpPr>
          <p:nvPr/>
        </p:nvSpPr>
        <p:spPr>
          <a:xfrm>
            <a:off x="832084" y="4099189"/>
            <a:ext cx="9965070" cy="1907163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/>
              <a:t>Improvement plan based on color analysis</a:t>
            </a:r>
          </a:p>
          <a:p>
            <a:r>
              <a:rPr lang="en-US" sz="2000" dirty="0"/>
              <a:t>6. Please write any suggestions to have better color harmony (2-3 sentences).</a:t>
            </a:r>
          </a:p>
          <a:p>
            <a:r>
              <a:rPr lang="en-US" sz="2000" dirty="0"/>
              <a:t>This photo used good balance and harmonies of using analogous colors. You can see #e7af3,# f4b6af, #d16770 are matched with A, B, C on the color wheel. If I want to add more colors, any purple color will be good for harmony. </a:t>
            </a:r>
          </a:p>
          <a:p>
            <a:endParaRPr lang="en-US" dirty="0"/>
          </a:p>
        </p:txBody>
      </p:sp>
      <p:pic>
        <p:nvPicPr>
          <p:cNvPr id="4" name="Picture 3" descr="Chart, pie chart&#10;&#10;Description automatically generated">
            <a:extLst>
              <a:ext uri="{FF2B5EF4-FFF2-40B4-BE49-F238E27FC236}">
                <a16:creationId xmlns:a16="http://schemas.microsoft.com/office/drawing/2014/main" id="{4E0D4896-FFF3-3B3D-5B09-6ED7F133E8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8959" y="-779135"/>
            <a:ext cx="5427702" cy="5427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278008"/>
      </p:ext>
    </p:extLst>
  </p:cSld>
  <p:clrMapOvr>
    <a:masterClrMapping/>
  </p:clrMapOvr>
</p:sld>
</file>

<file path=ppt/theme/theme1.xml><?xml version="1.0" encoding="utf-8"?>
<a:theme xmlns:a="http://schemas.openxmlformats.org/drawingml/2006/main" name="BevelVTI">
  <a:themeElements>
    <a:clrScheme name="AnalogousFromLightSeedLeftStep">
      <a:dk1>
        <a:srgbClr val="000000"/>
      </a:dk1>
      <a:lt1>
        <a:srgbClr val="FFFFFF"/>
      </a:lt1>
      <a:dk2>
        <a:srgbClr val="3B213A"/>
      </a:dk2>
      <a:lt2>
        <a:srgbClr val="E3E2E8"/>
      </a:lt2>
      <a:accent1>
        <a:srgbClr val="93A94E"/>
      </a:accent1>
      <a:accent2>
        <a:srgbClr val="B6A03C"/>
      </a:accent2>
      <a:accent3>
        <a:srgbClr val="EA8946"/>
      </a:accent3>
      <a:accent4>
        <a:srgbClr val="EB4E4F"/>
      </a:accent4>
      <a:accent5>
        <a:srgbClr val="EE6EA5"/>
      </a:accent5>
      <a:accent6>
        <a:srgbClr val="EB4ED2"/>
      </a:accent6>
      <a:hlink>
        <a:srgbClr val="7A69AE"/>
      </a:hlink>
      <a:folHlink>
        <a:srgbClr val="7F7F7F"/>
      </a:folHlink>
    </a:clrScheme>
    <a:fontScheme name="Custom 53">
      <a:majorFont>
        <a:latin typeface="Bierstadt"/>
        <a:ea typeface=""/>
        <a:cs typeface=""/>
      </a:majorFont>
      <a:minorFont>
        <a:latin typeface="Bierstad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velVTI" id="{C9E5F598-602B-46C1-AA16-073CEB959654}" vid="{2AE1FD39-65AD-4D34-93E9-C7019D0ECBA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{F9F59EDF-0D4B-D146-9485-5F979F8A391D}tf10001120</Template>
  <TotalTime>837</TotalTime>
  <Words>687</Words>
  <Application>Microsoft Macintosh PowerPoint</Application>
  <PresentationFormat>Widescreen</PresentationFormat>
  <Paragraphs>60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Bierstadt</vt:lpstr>
      <vt:lpstr>BevelVTI</vt:lpstr>
      <vt:lpstr>ART4320 Photography II Student Practice Student Name:</vt:lpstr>
      <vt:lpstr>Student Practice: Monochromatic scheme</vt:lpstr>
      <vt:lpstr>1-1. Monochromatic Example</vt:lpstr>
      <vt:lpstr>PowerPoint Presentation</vt:lpstr>
      <vt:lpstr>1-2. Monochromatic</vt:lpstr>
      <vt:lpstr>PowerPoint Presentation</vt:lpstr>
      <vt:lpstr>Student Practice: Analogous scheme</vt:lpstr>
      <vt:lpstr>2-1. Analogous Example</vt:lpstr>
      <vt:lpstr>PowerPoint Presentation</vt:lpstr>
      <vt:lpstr>2-2. Analogous</vt:lpstr>
      <vt:lpstr>PowerPoint Presentation</vt:lpstr>
      <vt:lpstr>Student Practice: Complimentary scheme</vt:lpstr>
      <vt:lpstr>3-1. Complementary Example</vt:lpstr>
      <vt:lpstr>PowerPoint Presentation</vt:lpstr>
      <vt:lpstr>3-2. Complementary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ART4320 Photography II</dc:title>
  <dc:creator>Kim, Hye Y.</dc:creator>
  <cp:lastModifiedBy>Kim, Hye Y.</cp:lastModifiedBy>
  <cp:revision>20</cp:revision>
  <dcterms:created xsi:type="dcterms:W3CDTF">2022-09-20T14:17:14Z</dcterms:created>
  <dcterms:modified xsi:type="dcterms:W3CDTF">2022-12-01T14:46:41Z</dcterms:modified>
</cp:coreProperties>
</file>